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D3B5-DA41-4800-AFCC-7D42C4C325A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221BA-14E3-4845-AAC6-596FF74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Using a SAS Data Set to Write SAS Code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By Bob </a:t>
            </a:r>
            <a:r>
              <a:rPr lang="en-US" dirty="0" smtClean="0"/>
              <a:t>Romero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Concatenate Summarized Files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SAS Monospace" pitchFamily="49" charset="0"/>
              </a:rPr>
              <a:t>put "data </a:t>
            </a:r>
            <a:r>
              <a:rPr lang="en-US" dirty="0" err="1" smtClean="0">
                <a:latin typeface="SAS Monospace" pitchFamily="49" charset="0"/>
              </a:rPr>
              <a:t>sum_file"_n</a:t>
            </a:r>
            <a:r>
              <a:rPr lang="en-US" dirty="0" smtClean="0">
                <a:latin typeface="SAS Monospace" pitchFamily="49" charset="0"/>
              </a:rPr>
              <a:t>_";";</a:t>
            </a:r>
          </a:p>
          <a:p>
            <a:r>
              <a:rPr lang="en-US" dirty="0" smtClean="0">
                <a:latin typeface="SAS Monospace" pitchFamily="49" charset="0"/>
              </a:rPr>
              <a:t>put "set </a:t>
            </a:r>
            <a:r>
              <a:rPr lang="en-US" dirty="0" err="1" smtClean="0">
                <a:latin typeface="SAS Monospace" pitchFamily="49" charset="0"/>
              </a:rPr>
              <a:t>sum_file"_n</a:t>
            </a:r>
            <a:r>
              <a:rPr lang="en-US" dirty="0" smtClean="0">
                <a:latin typeface="SAS Monospace" pitchFamily="49" charset="0"/>
              </a:rPr>
              <a:t>_";";</a:t>
            </a:r>
          </a:p>
          <a:p>
            <a:r>
              <a:rPr lang="en-US" dirty="0" smtClean="0">
                <a:latin typeface="SAS Monospace" pitchFamily="49" charset="0"/>
              </a:rPr>
              <a:t>put "</a:t>
            </a:r>
            <a:r>
              <a:rPr lang="en-US" dirty="0" err="1" smtClean="0">
                <a:latin typeface="SAS Monospace" pitchFamily="49" charset="0"/>
              </a:rPr>
              <a:t>cometfile</a:t>
            </a:r>
            <a:r>
              <a:rPr lang="en-US" dirty="0" smtClean="0">
                <a:latin typeface="SAS Monospace" pitchFamily="49" charset="0"/>
              </a:rPr>
              <a:t> = '"</a:t>
            </a:r>
            <a:r>
              <a:rPr lang="en-US" dirty="0" err="1" smtClean="0">
                <a:latin typeface="SAS Monospace" pitchFamily="49" charset="0"/>
              </a:rPr>
              <a:t>cometfile</a:t>
            </a:r>
            <a:r>
              <a:rPr lang="en-US" dirty="0" smtClean="0">
                <a:latin typeface="SAS Monospace" pitchFamily="49" charset="0"/>
              </a:rPr>
              <a:t> "';";</a:t>
            </a:r>
          </a:p>
          <a:p>
            <a:r>
              <a:rPr lang="en-US" dirty="0" smtClean="0">
                <a:latin typeface="SAS Monospace" pitchFamily="49" charset="0"/>
              </a:rPr>
              <a:t>put "run;";</a:t>
            </a:r>
          </a:p>
          <a:p>
            <a:r>
              <a:rPr lang="en-US" dirty="0">
                <a:latin typeface="SAS Monospace" pitchFamily="49" charset="0"/>
              </a:rPr>
              <a:t>put "data </a:t>
            </a:r>
            <a:r>
              <a:rPr lang="en-US" dirty="0" err="1">
                <a:latin typeface="SAS Monospace" pitchFamily="49" charset="0"/>
              </a:rPr>
              <a:t>perm.Comet_counts_Nonsubs</a:t>
            </a:r>
            <a:r>
              <a:rPr lang="en-US" dirty="0">
                <a:latin typeface="SAS Monospace" pitchFamily="49" charset="0"/>
              </a:rPr>
              <a:t>;";</a:t>
            </a:r>
          </a:p>
          <a:p>
            <a:r>
              <a:rPr lang="en-US" dirty="0">
                <a:latin typeface="SAS Monospace" pitchFamily="49" charset="0"/>
              </a:rPr>
              <a:t>put "format </a:t>
            </a:r>
            <a:r>
              <a:rPr lang="en-US" dirty="0" err="1">
                <a:latin typeface="SAS Monospace" pitchFamily="49" charset="0"/>
              </a:rPr>
              <a:t>cometfile</a:t>
            </a:r>
            <a:r>
              <a:rPr lang="en-US" dirty="0">
                <a:latin typeface="SAS Monospace" pitchFamily="49" charset="0"/>
              </a:rPr>
              <a:t> $80. </a:t>
            </a:r>
            <a:r>
              <a:rPr lang="en-US" dirty="0" err="1">
                <a:latin typeface="SAS Monospace" pitchFamily="49" charset="0"/>
              </a:rPr>
              <a:t>version_id</a:t>
            </a:r>
            <a:r>
              <a:rPr lang="en-US" dirty="0">
                <a:latin typeface="SAS Monospace" pitchFamily="49" charset="0"/>
              </a:rPr>
              <a:t> $30.;";</a:t>
            </a:r>
          </a:p>
          <a:p>
            <a:r>
              <a:rPr lang="en-US" dirty="0">
                <a:latin typeface="SAS Monospace" pitchFamily="49" charset="0"/>
              </a:rPr>
              <a:t>if _n_ = 1 then put "set </a:t>
            </a:r>
            <a:r>
              <a:rPr lang="en-US" dirty="0" err="1">
                <a:latin typeface="SAS Monospace" pitchFamily="49" charset="0"/>
              </a:rPr>
              <a:t>sum_file"_n</a:t>
            </a:r>
            <a:r>
              <a:rPr lang="en-US" dirty="0">
                <a:latin typeface="SAS Monospace" pitchFamily="49" charset="0"/>
              </a:rPr>
              <a:t>_";";</a:t>
            </a:r>
          </a:p>
          <a:p>
            <a:r>
              <a:rPr lang="en-US" dirty="0">
                <a:latin typeface="SAS Monospace" pitchFamily="49" charset="0"/>
              </a:rPr>
              <a:t>else put "set </a:t>
            </a:r>
            <a:r>
              <a:rPr lang="en-US" dirty="0" err="1">
                <a:latin typeface="SAS Monospace" pitchFamily="49" charset="0"/>
              </a:rPr>
              <a:t>perm.Comet_counts_nonsubs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sum_file"_n</a:t>
            </a:r>
            <a:r>
              <a:rPr lang="en-US" dirty="0">
                <a:latin typeface="SAS Monospace" pitchFamily="49" charset="0"/>
              </a:rPr>
              <a:t>_";";</a:t>
            </a:r>
          </a:p>
          <a:p>
            <a:r>
              <a:rPr lang="en-US" dirty="0">
                <a:latin typeface="SAS Monospace" pitchFamily="49" charset="0"/>
              </a:rPr>
              <a:t>if last then put "drop _type_;";</a:t>
            </a:r>
          </a:p>
          <a:p>
            <a:r>
              <a:rPr lang="en-US" dirty="0">
                <a:latin typeface="SAS Monospace" pitchFamily="49" charset="0"/>
              </a:rPr>
              <a:t>put "run;";</a:t>
            </a:r>
          </a:p>
          <a:p>
            <a:r>
              <a:rPr lang="en-US" dirty="0">
                <a:latin typeface="SAS Monospace" pitchFamily="49" charset="0"/>
              </a:rPr>
              <a:t>run;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Same process for Subscriber Files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b="1" dirty="0"/>
              <a:t>data _null_;</a:t>
            </a:r>
          </a:p>
          <a:p>
            <a:r>
              <a:rPr lang="en-US" dirty="0"/>
              <a:t>file '/export/home/</a:t>
            </a:r>
            <a:r>
              <a:rPr lang="en-US" dirty="0" err="1"/>
              <a:t>mthompso</a:t>
            </a:r>
            <a:r>
              <a:rPr lang="en-US" dirty="0"/>
              <a:t>/COMET/Comet_counts_sub.sas';</a:t>
            </a:r>
          </a:p>
          <a:p>
            <a:r>
              <a:rPr lang="en-US" dirty="0"/>
              <a:t>set </a:t>
            </a:r>
            <a:r>
              <a:rPr lang="en-US" dirty="0" err="1"/>
              <a:t>s_datfiles</a:t>
            </a:r>
            <a:r>
              <a:rPr lang="en-US" dirty="0"/>
              <a:t> end = last;</a:t>
            </a:r>
          </a:p>
          <a:p>
            <a:r>
              <a:rPr lang="en-US" dirty="0"/>
              <a:t>fix = trim(left(</a:t>
            </a:r>
            <a:r>
              <a:rPr lang="en-US" dirty="0" err="1"/>
              <a:t>cometfile</a:t>
            </a:r>
            <a:r>
              <a:rPr lang="en-US" dirty="0"/>
              <a:t>))||"'";</a:t>
            </a:r>
          </a:p>
          <a:p>
            <a:r>
              <a:rPr lang="en-US" dirty="0"/>
              <a:t>put "filename </a:t>
            </a:r>
            <a:r>
              <a:rPr lang="en-US" dirty="0" err="1"/>
              <a:t>dat</a:t>
            </a:r>
            <a:r>
              <a:rPr lang="en-US" dirty="0"/>
              <a:t> ftp '"fix;</a:t>
            </a:r>
          </a:p>
          <a:p>
            <a:r>
              <a:rPr lang="en-US" dirty="0"/>
              <a:t>put "Host='</a:t>
            </a:r>
            <a:r>
              <a:rPr lang="en-US" dirty="0" err="1"/>
              <a:t>nepal</a:t>
            </a:r>
            <a:r>
              <a:rPr lang="en-US" dirty="0"/>
              <a:t>'";</a:t>
            </a:r>
          </a:p>
          <a:p>
            <a:r>
              <a:rPr lang="en-US" dirty="0"/>
              <a:t>put "User='</a:t>
            </a:r>
            <a:r>
              <a:rPr lang="en-US" dirty="0" err="1"/>
              <a:t>mktwestdiv</a:t>
            </a:r>
            <a:r>
              <a:rPr lang="en-US" dirty="0"/>
              <a:t>'";</a:t>
            </a:r>
          </a:p>
          <a:p>
            <a:r>
              <a:rPr lang="en-US" dirty="0"/>
              <a:t>put "Pass='w3$td1v'";</a:t>
            </a:r>
          </a:p>
          <a:p>
            <a:r>
              <a:rPr lang="en-US" dirty="0"/>
              <a:t>put "</a:t>
            </a:r>
            <a:r>
              <a:rPr lang="en-US" dirty="0" err="1"/>
              <a:t>cd</a:t>
            </a:r>
            <a:r>
              <a:rPr lang="en-US" dirty="0"/>
              <a:t>='DATA_OUT/DM';";</a:t>
            </a:r>
          </a:p>
          <a:p>
            <a:r>
              <a:rPr lang="en-US" dirty="0"/>
              <a:t>put "data </a:t>
            </a:r>
            <a:r>
              <a:rPr lang="en-US" dirty="0" err="1"/>
              <a:t>file"_n</a:t>
            </a:r>
            <a:r>
              <a:rPr lang="en-US" dirty="0"/>
              <a:t>_" ;";</a:t>
            </a:r>
          </a:p>
          <a:p>
            <a:r>
              <a:rPr lang="en-US" dirty="0"/>
              <a:t>put "</a:t>
            </a:r>
            <a:r>
              <a:rPr lang="en-US" dirty="0" err="1"/>
              <a:t>infile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missover</a:t>
            </a:r>
            <a:r>
              <a:rPr lang="en-US" dirty="0"/>
              <a:t> </a:t>
            </a:r>
            <a:r>
              <a:rPr lang="en-US" dirty="0" err="1"/>
              <a:t>dsd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='|' </a:t>
            </a:r>
            <a:r>
              <a:rPr lang="en-US" dirty="0" err="1"/>
              <a:t>firstobs</a:t>
            </a:r>
            <a:r>
              <a:rPr lang="en-US" dirty="0"/>
              <a:t>=2;";</a:t>
            </a:r>
          </a:p>
          <a:p>
            <a:r>
              <a:rPr lang="en-US" dirty="0"/>
              <a:t>put "</a:t>
            </a:r>
            <a:r>
              <a:rPr lang="en-US" dirty="0" err="1"/>
              <a:t>informat</a:t>
            </a:r>
            <a:r>
              <a:rPr lang="en-US" dirty="0"/>
              <a:t> </a:t>
            </a:r>
            <a:r>
              <a:rPr lang="en-US" dirty="0" err="1"/>
              <a:t>version_id</a:t>
            </a:r>
            <a:r>
              <a:rPr lang="en-US" dirty="0"/>
              <a:t> $30.;";</a:t>
            </a:r>
          </a:p>
          <a:p>
            <a:r>
              <a:rPr lang="en-US" dirty="0"/>
              <a:t>put "input </a:t>
            </a:r>
            <a:r>
              <a:rPr lang="en-US" dirty="0" err="1"/>
              <a:t>CampaignCode</a:t>
            </a:r>
            <a:r>
              <a:rPr lang="en-US" dirty="0"/>
              <a:t> $ </a:t>
            </a:r>
            <a:r>
              <a:rPr lang="en-US" dirty="0" err="1"/>
              <a:t>RunDate</a:t>
            </a:r>
            <a:r>
              <a:rPr lang="en-US" dirty="0"/>
              <a:t> $ </a:t>
            </a:r>
            <a:r>
              <a:rPr lang="en-US" dirty="0" err="1"/>
              <a:t>CellCode</a:t>
            </a:r>
            <a:r>
              <a:rPr lang="en-US" dirty="0"/>
              <a:t> $ </a:t>
            </a:r>
            <a:r>
              <a:rPr lang="en-US" dirty="0" err="1"/>
              <a:t>version_id</a:t>
            </a:r>
            <a:r>
              <a:rPr lang="en-US" dirty="0"/>
              <a:t> $ </a:t>
            </a:r>
            <a:r>
              <a:rPr lang="en-US" dirty="0" err="1"/>
              <a:t>listdetails</a:t>
            </a:r>
            <a:r>
              <a:rPr lang="en-US" dirty="0"/>
              <a:t> $</a:t>
            </a:r>
          </a:p>
          <a:p>
            <a:r>
              <a:rPr lang="en-US" dirty="0"/>
              <a:t>    SALUTATION_FULLNAME $ BILLING_ADDRESS_1 $ BILLING_ADDRESS_2 $</a:t>
            </a:r>
          </a:p>
          <a:p>
            <a:r>
              <a:rPr lang="en-US" dirty="0"/>
              <a:t>    BILLING_CITY $ BILLING_STATE $ BILLING_ZIP $ BILLING_ZIP4 $</a:t>
            </a:r>
          </a:p>
          <a:p>
            <a:r>
              <a:rPr lang="en-US" dirty="0"/>
              <a:t>    BILLING_DPBC $ BILLING_LOT $ BILLING_CRRT $ CORP_SYSPRIN $</a:t>
            </a:r>
          </a:p>
          <a:p>
            <a:r>
              <a:rPr lang="en-US" dirty="0"/>
              <a:t>    BILLING_HOUSE_KEY $ BILLING_ACCT_KEY $ CSG_SPA $ CSG_SPA2 $</a:t>
            </a:r>
          </a:p>
          <a:p>
            <a:r>
              <a:rPr lang="en-US" dirty="0"/>
              <a:t>    DIVISION_NAME $ REGION_NAME $ AUDIENCE_ID $ CMCST_MICRO_SEG $</a:t>
            </a:r>
          </a:p>
          <a:p>
            <a:r>
              <a:rPr lang="en-US" dirty="0"/>
              <a:t>    CMCST_SUPER_SEG $ CSG_NODE $;";</a:t>
            </a:r>
          </a:p>
          <a:p>
            <a:r>
              <a:rPr lang="en-US" dirty="0"/>
              <a:t>put "run;";</a:t>
            </a:r>
          </a:p>
          <a:p>
            <a:r>
              <a:rPr lang="en-US" dirty="0"/>
              <a:t>put "proc summary data = </a:t>
            </a:r>
            <a:r>
              <a:rPr lang="en-US" dirty="0" err="1"/>
              <a:t>file"_n</a:t>
            </a:r>
            <a:r>
              <a:rPr lang="en-US" dirty="0"/>
              <a:t>_" </a:t>
            </a:r>
            <a:r>
              <a:rPr lang="en-US" dirty="0" err="1"/>
              <a:t>nway</a:t>
            </a:r>
            <a:r>
              <a:rPr lang="en-US" dirty="0"/>
              <a:t> ;";</a:t>
            </a:r>
          </a:p>
          <a:p>
            <a:r>
              <a:rPr lang="en-US" dirty="0"/>
              <a:t>put "class </a:t>
            </a:r>
            <a:r>
              <a:rPr lang="en-US" dirty="0" err="1"/>
              <a:t>corp_sysprin</a:t>
            </a:r>
            <a:r>
              <a:rPr lang="en-US" dirty="0"/>
              <a:t> </a:t>
            </a:r>
            <a:r>
              <a:rPr lang="en-US" dirty="0" err="1"/>
              <a:t>version_id</a:t>
            </a:r>
            <a:r>
              <a:rPr lang="en-US" dirty="0"/>
              <a:t>;";</a:t>
            </a:r>
          </a:p>
          <a:p>
            <a:r>
              <a:rPr lang="en-US" dirty="0"/>
              <a:t>put "output out = </a:t>
            </a:r>
            <a:r>
              <a:rPr lang="en-US" dirty="0" err="1"/>
              <a:t>sum_file"_n</a:t>
            </a:r>
            <a:r>
              <a:rPr lang="en-US" dirty="0"/>
              <a:t>_";";</a:t>
            </a:r>
          </a:p>
          <a:p>
            <a:r>
              <a:rPr lang="en-US" dirty="0"/>
              <a:t>put "run;";</a:t>
            </a:r>
          </a:p>
          <a:p>
            <a:r>
              <a:rPr lang="en-US" dirty="0"/>
              <a:t>put "data </a:t>
            </a:r>
            <a:r>
              <a:rPr lang="en-US" dirty="0" err="1"/>
              <a:t>sum_file"_n</a:t>
            </a:r>
            <a:r>
              <a:rPr lang="en-US" dirty="0"/>
              <a:t>_";";</a:t>
            </a:r>
          </a:p>
          <a:p>
            <a:r>
              <a:rPr lang="en-US" dirty="0"/>
              <a:t>put "set </a:t>
            </a:r>
            <a:r>
              <a:rPr lang="en-US" dirty="0" err="1"/>
              <a:t>sum_file"_n</a:t>
            </a:r>
            <a:r>
              <a:rPr lang="en-US" dirty="0"/>
              <a:t>_";";</a:t>
            </a:r>
          </a:p>
          <a:p>
            <a:r>
              <a:rPr lang="en-US" dirty="0"/>
              <a:t>put "</a:t>
            </a:r>
            <a:r>
              <a:rPr lang="en-US" dirty="0" err="1"/>
              <a:t>cometfile</a:t>
            </a:r>
            <a:r>
              <a:rPr lang="en-US" dirty="0"/>
              <a:t> = '"</a:t>
            </a:r>
            <a:r>
              <a:rPr lang="en-US" dirty="0" err="1"/>
              <a:t>cometfile</a:t>
            </a:r>
            <a:r>
              <a:rPr lang="en-US" dirty="0"/>
              <a:t> "';";</a:t>
            </a:r>
          </a:p>
          <a:p>
            <a:r>
              <a:rPr lang="en-US" dirty="0"/>
              <a:t>put "run;";</a:t>
            </a:r>
          </a:p>
          <a:p>
            <a:r>
              <a:rPr lang="en-US" dirty="0"/>
              <a:t>put "data </a:t>
            </a:r>
            <a:r>
              <a:rPr lang="en-US" dirty="0" err="1"/>
              <a:t>perm.Comet_counts_subs</a:t>
            </a:r>
            <a:r>
              <a:rPr lang="en-US" dirty="0"/>
              <a:t>;";</a:t>
            </a:r>
          </a:p>
          <a:p>
            <a:r>
              <a:rPr lang="en-US" dirty="0"/>
              <a:t>put "format </a:t>
            </a:r>
            <a:r>
              <a:rPr lang="en-US" dirty="0" err="1"/>
              <a:t>cometfile</a:t>
            </a:r>
            <a:r>
              <a:rPr lang="en-US" dirty="0"/>
              <a:t> $80. </a:t>
            </a:r>
            <a:r>
              <a:rPr lang="en-US" dirty="0" err="1"/>
              <a:t>version_id</a:t>
            </a:r>
            <a:r>
              <a:rPr lang="en-US" dirty="0"/>
              <a:t> $30.;";</a:t>
            </a:r>
          </a:p>
          <a:p>
            <a:r>
              <a:rPr lang="en-US" dirty="0"/>
              <a:t>if _n_ = </a:t>
            </a:r>
            <a:r>
              <a:rPr lang="en-US" b="1" dirty="0"/>
              <a:t>1 then put "set </a:t>
            </a:r>
            <a:r>
              <a:rPr lang="en-US" b="1" dirty="0" err="1"/>
              <a:t>sum_file"_n</a:t>
            </a:r>
            <a:r>
              <a:rPr lang="en-US" b="1" dirty="0"/>
              <a:t>_";";</a:t>
            </a:r>
          </a:p>
          <a:p>
            <a:r>
              <a:rPr lang="en-US" dirty="0"/>
              <a:t>else put "set </a:t>
            </a:r>
            <a:r>
              <a:rPr lang="en-US" dirty="0" err="1"/>
              <a:t>perm.Comet_counts_subs</a:t>
            </a:r>
            <a:r>
              <a:rPr lang="en-US" dirty="0"/>
              <a:t> </a:t>
            </a:r>
            <a:r>
              <a:rPr lang="en-US" dirty="0" err="1"/>
              <a:t>sum_file"_n</a:t>
            </a:r>
            <a:r>
              <a:rPr lang="en-US" dirty="0"/>
              <a:t>_";";</a:t>
            </a:r>
          </a:p>
          <a:p>
            <a:r>
              <a:rPr lang="en-US" dirty="0"/>
              <a:t>if last then put "drop _type_;";</a:t>
            </a:r>
          </a:p>
          <a:p>
            <a:r>
              <a:rPr lang="en-US" dirty="0"/>
              <a:t>put "run;";</a:t>
            </a:r>
          </a:p>
          <a:p>
            <a:r>
              <a:rPr lang="en-US" b="1" dirty="0"/>
              <a:t>run;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Include code to run newly generated code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>
                <a:latin typeface="SAS Monospace" pitchFamily="49" charset="0"/>
              </a:rPr>
              <a:t>%include '/export/home/</a:t>
            </a:r>
            <a:r>
              <a:rPr lang="en-US" sz="1600" dirty="0" err="1">
                <a:latin typeface="SAS Monospace" pitchFamily="49" charset="0"/>
              </a:rPr>
              <a:t>mthompso</a:t>
            </a:r>
            <a:r>
              <a:rPr lang="en-US" sz="1600" dirty="0">
                <a:latin typeface="SAS Monospace" pitchFamily="49" charset="0"/>
              </a:rPr>
              <a:t>/COMET/Comet_counts_nonsub.sas';</a:t>
            </a:r>
          </a:p>
          <a:p>
            <a:r>
              <a:rPr lang="en-US" sz="1600" dirty="0">
                <a:latin typeface="SAS Monospace" pitchFamily="49" charset="0"/>
              </a:rPr>
              <a:t>%include '/export/home/</a:t>
            </a:r>
            <a:r>
              <a:rPr lang="en-US" sz="1600" dirty="0" err="1">
                <a:latin typeface="SAS Monospace" pitchFamily="49" charset="0"/>
              </a:rPr>
              <a:t>mthompso</a:t>
            </a:r>
            <a:r>
              <a:rPr lang="en-US" sz="1600" dirty="0">
                <a:latin typeface="SAS Monospace" pitchFamily="49" charset="0"/>
              </a:rPr>
              <a:t>/COMET/Comet_counts_sub.sas';</a:t>
            </a:r>
          </a:p>
          <a:p>
            <a:endParaRPr lang="en-US" dirty="0" smtClean="0"/>
          </a:p>
          <a:p>
            <a:r>
              <a:rPr lang="en-US" dirty="0" smtClean="0"/>
              <a:t>First program is 2,876 lines</a:t>
            </a:r>
          </a:p>
          <a:p>
            <a:r>
              <a:rPr lang="en-US" dirty="0" smtClean="0"/>
              <a:t>Second program is 6,947 lines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90600" y="0"/>
            <a:ext cx="101346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Summarized Data is exported to </a:t>
            </a:r>
            <a:r>
              <a:rPr lang="en-US" dirty="0" smtClean="0"/>
              <a:t>EXCEL showing exactly how customers have been contacted in each locale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Keys </a:t>
            </a:r>
            <a:r>
              <a:rPr lang="en-US" dirty="0" smtClean="0"/>
              <a:t>to success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err="1"/>
              <a:t>l</a:t>
            </a:r>
            <a:r>
              <a:rPr lang="en-US" dirty="0" err="1" smtClean="0"/>
              <a:t>s</a:t>
            </a:r>
            <a:r>
              <a:rPr lang="en-US" dirty="0" smtClean="0"/>
              <a:t> option on filename with ftp</a:t>
            </a:r>
          </a:p>
          <a:p>
            <a:r>
              <a:rPr lang="en-US" dirty="0" smtClean="0"/>
              <a:t>Files have naming convention</a:t>
            </a:r>
          </a:p>
          <a:p>
            <a:r>
              <a:rPr lang="en-US" dirty="0" smtClean="0"/>
              <a:t>Every </a:t>
            </a:r>
            <a:r>
              <a:rPr lang="en-US" dirty="0" err="1" smtClean="0"/>
              <a:t>dat</a:t>
            </a:r>
            <a:r>
              <a:rPr lang="en-US" dirty="0" smtClean="0"/>
              <a:t> file has same format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Request to see how many subscribers and non subscribers in each city in the West Division were being contacted through marketing </a:t>
            </a:r>
            <a:r>
              <a:rPr lang="en-US" dirty="0" smtClean="0"/>
              <a:t>c</a:t>
            </a:r>
            <a:r>
              <a:rPr lang="en-US" dirty="0" smtClean="0"/>
              <a:t>ampaigns</a:t>
            </a:r>
          </a:p>
          <a:p>
            <a:r>
              <a:rPr lang="en-US" dirty="0" smtClean="0"/>
              <a:t>Hundreds of marketing </a:t>
            </a:r>
            <a:r>
              <a:rPr lang="en-US" dirty="0" smtClean="0"/>
              <a:t>c</a:t>
            </a:r>
            <a:r>
              <a:rPr lang="en-US" dirty="0" smtClean="0"/>
              <a:t>ampaigns are generated by marketing analysts in the western part of the United States</a:t>
            </a:r>
          </a:p>
          <a:p>
            <a:r>
              <a:rPr lang="en-US" dirty="0" smtClean="0"/>
              <a:t>Files containing customer and potential customer information reside on server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Use FILENAME statement with ftp and </a:t>
            </a:r>
            <a:r>
              <a:rPr lang="en-US" sz="3100" dirty="0" err="1" smtClean="0"/>
              <a:t>ls</a:t>
            </a:r>
            <a:r>
              <a:rPr lang="en-US" sz="3100" dirty="0" smtClean="0"/>
              <a:t> options to download contents into a SAS Data Set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err="1">
                <a:latin typeface="SAS Monospace" pitchFamily="49" charset="0"/>
              </a:rPr>
              <a:t>libname</a:t>
            </a:r>
            <a:r>
              <a:rPr lang="en-US" sz="1600" dirty="0">
                <a:latin typeface="SAS Monospace" pitchFamily="49" charset="0"/>
              </a:rPr>
              <a:t> perm '/export/home/</a:t>
            </a:r>
            <a:r>
              <a:rPr lang="en-US" sz="1600" dirty="0" err="1">
                <a:latin typeface="SAS Monospace" pitchFamily="49" charset="0"/>
              </a:rPr>
              <a:t>mthompso</a:t>
            </a:r>
            <a:r>
              <a:rPr lang="en-US" sz="1600" dirty="0">
                <a:latin typeface="SAS Monospace" pitchFamily="49" charset="0"/>
              </a:rPr>
              <a:t>/Counts/Comet/</a:t>
            </a:r>
            <a:r>
              <a:rPr lang="en-US" sz="1600" dirty="0" err="1">
                <a:latin typeface="SAS Monospace" pitchFamily="49" charset="0"/>
              </a:rPr>
              <a:t>sasds</a:t>
            </a:r>
            <a:r>
              <a:rPr lang="en-US" sz="1600" dirty="0">
                <a:latin typeface="SAS Monospace" pitchFamily="49" charset="0"/>
              </a:rPr>
              <a:t>';</a:t>
            </a:r>
          </a:p>
          <a:p>
            <a:endParaRPr lang="en-US" sz="1600" dirty="0">
              <a:latin typeface="SAS Monospace" pitchFamily="49" charset="0"/>
            </a:endParaRPr>
          </a:p>
          <a:p>
            <a:r>
              <a:rPr lang="en-US" sz="1600" dirty="0">
                <a:latin typeface="SAS Monospace" pitchFamily="49" charset="0"/>
              </a:rPr>
              <a:t>filename dir </a:t>
            </a:r>
            <a:r>
              <a:rPr lang="en-US" sz="1600" b="1" dirty="0">
                <a:latin typeface="SAS Monospace" pitchFamily="49" charset="0"/>
              </a:rPr>
              <a:t>ftp</a:t>
            </a:r>
            <a:r>
              <a:rPr lang="en-US" sz="1600" dirty="0">
                <a:latin typeface="SAS Monospace" pitchFamily="49" charset="0"/>
              </a:rPr>
              <a:t> '' </a:t>
            </a:r>
            <a:r>
              <a:rPr lang="en-US" sz="1600" b="1" dirty="0" err="1">
                <a:latin typeface="SAS Monospace" pitchFamily="49" charset="0"/>
              </a:rPr>
              <a:t>ls</a:t>
            </a:r>
            <a:endParaRPr lang="en-US" sz="1600" b="1" dirty="0">
              <a:latin typeface="SAS Monospace" pitchFamily="49" charset="0"/>
            </a:endParaRPr>
          </a:p>
          <a:p>
            <a:r>
              <a:rPr lang="en-US" sz="1600" dirty="0">
                <a:latin typeface="SAS Monospace" pitchFamily="49" charset="0"/>
              </a:rPr>
              <a:t>Host</a:t>
            </a:r>
            <a:r>
              <a:rPr lang="en-US" sz="1600" dirty="0" smtClean="0">
                <a:latin typeface="SAS Monospace" pitchFamily="49" charset="0"/>
              </a:rPr>
              <a:t>=‘</a:t>
            </a:r>
            <a:r>
              <a:rPr lang="en-US" sz="1600" dirty="0" err="1" smtClean="0">
                <a:latin typeface="SAS Monospace" pitchFamily="49" charset="0"/>
              </a:rPr>
              <a:t>xxxxx</a:t>
            </a:r>
            <a:r>
              <a:rPr lang="en-US" sz="1600" dirty="0" smtClean="0">
                <a:latin typeface="SAS Monospace" pitchFamily="49" charset="0"/>
              </a:rPr>
              <a:t>'</a:t>
            </a:r>
            <a:endParaRPr lang="en-US" sz="1600" dirty="0">
              <a:latin typeface="SAS Monospace" pitchFamily="49" charset="0"/>
            </a:endParaRPr>
          </a:p>
          <a:p>
            <a:r>
              <a:rPr lang="en-US" sz="1600" dirty="0">
                <a:latin typeface="SAS Monospace" pitchFamily="49" charset="0"/>
              </a:rPr>
              <a:t>User</a:t>
            </a:r>
            <a:r>
              <a:rPr lang="en-US" sz="1600" dirty="0" smtClean="0">
                <a:latin typeface="SAS Monospace" pitchFamily="49" charset="0"/>
              </a:rPr>
              <a:t>=‘</a:t>
            </a:r>
            <a:r>
              <a:rPr lang="en-US" sz="1600" dirty="0" err="1" smtClean="0">
                <a:latin typeface="SAS Monospace" pitchFamily="49" charset="0"/>
              </a:rPr>
              <a:t>xxxxxxxxxx</a:t>
            </a:r>
            <a:r>
              <a:rPr lang="en-US" sz="1600" dirty="0" smtClean="0">
                <a:latin typeface="SAS Monospace" pitchFamily="49" charset="0"/>
              </a:rPr>
              <a:t>'</a:t>
            </a:r>
            <a:endParaRPr lang="en-US" sz="1600" dirty="0">
              <a:latin typeface="SAS Monospace" pitchFamily="49" charset="0"/>
            </a:endParaRPr>
          </a:p>
          <a:p>
            <a:r>
              <a:rPr lang="en-US" sz="1600" dirty="0">
                <a:latin typeface="SAS Monospace" pitchFamily="49" charset="0"/>
              </a:rPr>
              <a:t>Pass</a:t>
            </a:r>
            <a:r>
              <a:rPr lang="en-US" sz="1600" dirty="0" smtClean="0">
                <a:latin typeface="SAS Monospace" pitchFamily="49" charset="0"/>
              </a:rPr>
              <a:t>=‘</a:t>
            </a:r>
            <a:r>
              <a:rPr lang="en-US" sz="1600" dirty="0" err="1" smtClean="0">
                <a:latin typeface="SAS Monospace" pitchFamily="49" charset="0"/>
              </a:rPr>
              <a:t>xxxxxxx</a:t>
            </a:r>
            <a:r>
              <a:rPr lang="en-US" sz="1600" dirty="0" smtClean="0">
                <a:latin typeface="SAS Monospace" pitchFamily="49" charset="0"/>
              </a:rPr>
              <a:t>'</a:t>
            </a:r>
            <a:endParaRPr lang="en-US" sz="1600" dirty="0">
              <a:latin typeface="SAS Monospace" pitchFamily="49" charset="0"/>
            </a:endParaRPr>
          </a:p>
          <a:p>
            <a:r>
              <a:rPr lang="en-US" sz="1600" dirty="0" err="1">
                <a:latin typeface="SAS Monospace" pitchFamily="49" charset="0"/>
              </a:rPr>
              <a:t>cd</a:t>
            </a:r>
            <a:r>
              <a:rPr lang="en-US" sz="1600" dirty="0">
                <a:latin typeface="SAS Monospace" pitchFamily="49" charset="0"/>
              </a:rPr>
              <a:t>='DATA_OUT/DM';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Use data step with </a:t>
            </a:r>
            <a:r>
              <a:rPr lang="en-US" sz="2400" b="1" dirty="0" err="1" smtClean="0"/>
              <a:t>infile</a:t>
            </a:r>
            <a:r>
              <a:rPr lang="en-US" sz="2400" b="1" dirty="0" smtClean="0"/>
              <a:t> and input to create SAS data set(s)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data </a:t>
            </a:r>
            <a:r>
              <a:rPr lang="en-US" b="1" dirty="0" err="1"/>
              <a:t>ns_datfiles</a:t>
            </a:r>
            <a:r>
              <a:rPr lang="en-US" b="1" dirty="0"/>
              <a:t> </a:t>
            </a:r>
            <a:r>
              <a:rPr lang="en-US" b="1" dirty="0" err="1"/>
              <a:t>s_datfiles</a:t>
            </a:r>
            <a:r>
              <a:rPr lang="en-US" b="1" dirty="0"/>
              <a:t>;</a:t>
            </a:r>
          </a:p>
          <a:p>
            <a:r>
              <a:rPr lang="en-US" dirty="0"/>
              <a:t>   </a:t>
            </a:r>
            <a:r>
              <a:rPr lang="en-US" b="1" dirty="0" err="1"/>
              <a:t>infile</a:t>
            </a:r>
            <a:r>
              <a:rPr lang="en-US" b="1" dirty="0"/>
              <a:t> dir </a:t>
            </a:r>
            <a:r>
              <a:rPr lang="en-US" b="1" dirty="0" err="1"/>
              <a:t>dsd</a:t>
            </a:r>
            <a:r>
              <a:rPr lang="en-US" b="1" dirty="0"/>
              <a:t> </a:t>
            </a:r>
            <a:r>
              <a:rPr lang="en-US" b="1" dirty="0" err="1"/>
              <a:t>dlm</a:t>
            </a:r>
            <a:r>
              <a:rPr lang="en-US" b="1" dirty="0"/>
              <a:t> = ' ';</a:t>
            </a:r>
          </a:p>
          <a:p>
            <a:r>
              <a:rPr lang="en-US" b="1" dirty="0"/>
              <a:t>   input </a:t>
            </a:r>
            <a:r>
              <a:rPr lang="en-US" b="1" dirty="0" err="1"/>
              <a:t>cometfile</a:t>
            </a:r>
            <a:r>
              <a:rPr lang="en-US" b="1" dirty="0"/>
              <a:t> : $80. ;</a:t>
            </a:r>
          </a:p>
          <a:p>
            <a:r>
              <a:rPr lang="en-US" dirty="0"/>
              <a:t>if </a:t>
            </a:r>
            <a:r>
              <a:rPr lang="en-US" dirty="0" err="1"/>
              <a:t>substr</a:t>
            </a:r>
            <a:r>
              <a:rPr lang="en-US" dirty="0"/>
              <a:t>(cometfile,1,4) = '2011' then do;</a:t>
            </a:r>
          </a:p>
          <a:p>
            <a:r>
              <a:rPr lang="en-US" dirty="0"/>
              <a:t>   month = input(</a:t>
            </a:r>
            <a:r>
              <a:rPr lang="en-US" dirty="0" err="1"/>
              <a:t>substr</a:t>
            </a:r>
            <a:r>
              <a:rPr lang="en-US" dirty="0"/>
              <a:t>(cometfile,6,2),2.);</a:t>
            </a:r>
          </a:p>
          <a:p>
            <a:r>
              <a:rPr lang="en-US" dirty="0"/>
              <a:t>   if month = 02 then save = 1;</a:t>
            </a:r>
          </a:p>
          <a:p>
            <a:r>
              <a:rPr lang="en-US" dirty="0"/>
              <a:t>end;</a:t>
            </a:r>
          </a:p>
          <a:p>
            <a:r>
              <a:rPr lang="en-US" dirty="0"/>
              <a:t>if </a:t>
            </a:r>
            <a:r>
              <a:rPr lang="en-US" dirty="0" err="1"/>
              <a:t>substr</a:t>
            </a:r>
            <a:r>
              <a:rPr lang="en-US" dirty="0"/>
              <a:t>(cometfile,5,4) = '2011' then do;</a:t>
            </a:r>
          </a:p>
          <a:p>
            <a:r>
              <a:rPr lang="en-US" dirty="0"/>
              <a:t>   month = input(</a:t>
            </a:r>
            <a:r>
              <a:rPr lang="en-US" dirty="0" err="1"/>
              <a:t>substr</a:t>
            </a:r>
            <a:r>
              <a:rPr lang="en-US" dirty="0"/>
              <a:t>(cometfile,10,2),2.);</a:t>
            </a:r>
          </a:p>
          <a:p>
            <a:r>
              <a:rPr lang="en-US" dirty="0"/>
              <a:t>   if month = 02 then save = 1;</a:t>
            </a:r>
          </a:p>
          <a:p>
            <a:r>
              <a:rPr lang="en-US" dirty="0"/>
              <a:t>end;</a:t>
            </a:r>
          </a:p>
          <a:p>
            <a:r>
              <a:rPr lang="en-US" dirty="0"/>
              <a:t>if save then do;</a:t>
            </a:r>
          </a:p>
          <a:p>
            <a:r>
              <a:rPr lang="en-US" dirty="0"/>
              <a:t>   if index(</a:t>
            </a:r>
            <a:r>
              <a:rPr lang="en-US" dirty="0" err="1"/>
              <a:t>cometfile,'_NS</a:t>
            </a:r>
            <a:r>
              <a:rPr lang="en-US" dirty="0"/>
              <a:t>') &gt; 0 then output </a:t>
            </a:r>
            <a:r>
              <a:rPr lang="en-US" dirty="0" err="1"/>
              <a:t>ns_datfiles</a:t>
            </a:r>
            <a:r>
              <a:rPr lang="en-US" dirty="0"/>
              <a:t>;</a:t>
            </a:r>
          </a:p>
          <a:p>
            <a:r>
              <a:rPr lang="en-US" dirty="0"/>
              <a:t>   else output </a:t>
            </a:r>
            <a:r>
              <a:rPr lang="en-US" dirty="0" err="1"/>
              <a:t>s_datfiles</a:t>
            </a:r>
            <a:r>
              <a:rPr lang="en-US" dirty="0"/>
              <a:t>;</a:t>
            </a:r>
          </a:p>
          <a:p>
            <a:r>
              <a:rPr lang="en-US" dirty="0"/>
              <a:t>end;</a:t>
            </a:r>
          </a:p>
          <a:p>
            <a:r>
              <a:rPr lang="en-US" dirty="0"/>
              <a:t>drop month save;</a:t>
            </a:r>
          </a:p>
          <a:p>
            <a:r>
              <a:rPr lang="en-US" dirty="0"/>
              <a:t>run;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3375" y="-11430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1075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Write SAS program to write SAS Code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>
                <a:latin typeface="SAS Monospace" pitchFamily="49" charset="0"/>
              </a:rPr>
              <a:t>data _null_;</a:t>
            </a:r>
          </a:p>
          <a:p>
            <a:r>
              <a:rPr lang="en-US" b="1" dirty="0">
                <a:latin typeface="SAS Monospace" pitchFamily="49" charset="0"/>
              </a:rPr>
              <a:t>file '/export/home/</a:t>
            </a:r>
            <a:r>
              <a:rPr lang="en-US" b="1" dirty="0" err="1">
                <a:latin typeface="SAS Monospace" pitchFamily="49" charset="0"/>
              </a:rPr>
              <a:t>mthompso</a:t>
            </a:r>
            <a:r>
              <a:rPr lang="en-US" b="1" dirty="0">
                <a:latin typeface="SAS Monospace" pitchFamily="49" charset="0"/>
              </a:rPr>
              <a:t>/COMET/Comet_counts_nonsub.sas';</a:t>
            </a:r>
          </a:p>
          <a:p>
            <a:r>
              <a:rPr lang="en-US" b="1" dirty="0">
                <a:latin typeface="SAS Monospace" pitchFamily="49" charset="0"/>
              </a:rPr>
              <a:t>set </a:t>
            </a:r>
            <a:r>
              <a:rPr lang="en-US" b="1" dirty="0" err="1">
                <a:latin typeface="SAS Monospace" pitchFamily="49" charset="0"/>
              </a:rPr>
              <a:t>ns_datfiles</a:t>
            </a:r>
            <a:r>
              <a:rPr lang="en-US" b="1" dirty="0">
                <a:latin typeface="SAS Monospace" pitchFamily="49" charset="0"/>
              </a:rPr>
              <a:t> end = last;</a:t>
            </a:r>
          </a:p>
          <a:p>
            <a:r>
              <a:rPr lang="en-US" b="1" dirty="0">
                <a:latin typeface="SAS Monospace" pitchFamily="49" charset="0"/>
              </a:rPr>
              <a:t>fix = trim(left(</a:t>
            </a:r>
            <a:r>
              <a:rPr lang="en-US" b="1" dirty="0" err="1">
                <a:latin typeface="SAS Monospace" pitchFamily="49" charset="0"/>
              </a:rPr>
              <a:t>cometfile</a:t>
            </a:r>
            <a:r>
              <a:rPr lang="en-US" b="1" dirty="0">
                <a:latin typeface="SAS Monospace" pitchFamily="49" charset="0"/>
              </a:rPr>
              <a:t>))||"'";</a:t>
            </a:r>
          </a:p>
          <a:p>
            <a:r>
              <a:rPr lang="en-US" b="1" dirty="0">
                <a:latin typeface="SAS Monospace" pitchFamily="49" charset="0"/>
              </a:rPr>
              <a:t>put "filename </a:t>
            </a:r>
            <a:r>
              <a:rPr lang="en-US" b="1" dirty="0" err="1">
                <a:latin typeface="SAS Monospace" pitchFamily="49" charset="0"/>
              </a:rPr>
              <a:t>dat</a:t>
            </a:r>
            <a:r>
              <a:rPr lang="en-US" b="1" dirty="0">
                <a:latin typeface="SAS Monospace" pitchFamily="49" charset="0"/>
              </a:rPr>
              <a:t> ftp '"fix;</a:t>
            </a:r>
          </a:p>
          <a:p>
            <a:r>
              <a:rPr lang="en-US" dirty="0">
                <a:latin typeface="SAS Monospace" pitchFamily="49" charset="0"/>
              </a:rPr>
              <a:t>put "Host</a:t>
            </a:r>
            <a:r>
              <a:rPr lang="en-US" dirty="0" smtClean="0">
                <a:latin typeface="SAS Monospace" pitchFamily="49" charset="0"/>
              </a:rPr>
              <a:t>=‘</a:t>
            </a:r>
            <a:r>
              <a:rPr lang="en-US" dirty="0" err="1" smtClean="0">
                <a:latin typeface="SAS Monospace" pitchFamily="49" charset="0"/>
              </a:rPr>
              <a:t>xxxxxx</a:t>
            </a:r>
            <a:r>
              <a:rPr lang="en-US" dirty="0" smtClean="0">
                <a:latin typeface="SAS Monospace" pitchFamily="49" charset="0"/>
              </a:rPr>
              <a:t>'";</a:t>
            </a:r>
            <a:endParaRPr lang="en-US" dirty="0">
              <a:latin typeface="SAS Monospace" pitchFamily="49" charset="0"/>
            </a:endParaRPr>
          </a:p>
          <a:p>
            <a:r>
              <a:rPr lang="en-US" dirty="0">
                <a:latin typeface="SAS Monospace" pitchFamily="49" charset="0"/>
              </a:rPr>
              <a:t>put "User</a:t>
            </a:r>
            <a:r>
              <a:rPr lang="en-US" dirty="0" smtClean="0">
                <a:latin typeface="SAS Monospace" pitchFamily="49" charset="0"/>
              </a:rPr>
              <a:t>=‘</a:t>
            </a:r>
            <a:r>
              <a:rPr lang="en-US" dirty="0" err="1" smtClean="0">
                <a:latin typeface="SAS Monospace" pitchFamily="49" charset="0"/>
              </a:rPr>
              <a:t>xxxxxxxxxx</a:t>
            </a:r>
            <a:r>
              <a:rPr lang="en-US" dirty="0" smtClean="0">
                <a:latin typeface="SAS Monospace" pitchFamily="49" charset="0"/>
              </a:rPr>
              <a:t>'";</a:t>
            </a:r>
            <a:endParaRPr lang="en-US" dirty="0">
              <a:latin typeface="SAS Monospace" pitchFamily="49" charset="0"/>
            </a:endParaRPr>
          </a:p>
          <a:p>
            <a:r>
              <a:rPr lang="en-US" dirty="0">
                <a:latin typeface="SAS Monospace" pitchFamily="49" charset="0"/>
              </a:rPr>
              <a:t>put "Pass</a:t>
            </a:r>
            <a:r>
              <a:rPr lang="en-US" dirty="0" smtClean="0">
                <a:latin typeface="SAS Monospace" pitchFamily="49" charset="0"/>
              </a:rPr>
              <a:t>=‘</a:t>
            </a:r>
            <a:r>
              <a:rPr lang="en-US" dirty="0" err="1" smtClean="0">
                <a:latin typeface="SAS Monospace" pitchFamily="49" charset="0"/>
              </a:rPr>
              <a:t>xxxxxxxx</a:t>
            </a:r>
            <a:r>
              <a:rPr lang="en-US" dirty="0" smtClean="0">
                <a:latin typeface="SAS Monospace" pitchFamily="49" charset="0"/>
              </a:rPr>
              <a:t>'";</a:t>
            </a:r>
            <a:endParaRPr lang="en-US" dirty="0">
              <a:latin typeface="SAS Monospace" pitchFamily="49" charset="0"/>
            </a:endParaRPr>
          </a:p>
          <a:p>
            <a:r>
              <a:rPr lang="en-US" dirty="0">
                <a:latin typeface="SAS Monospace" pitchFamily="49" charset="0"/>
              </a:rPr>
              <a:t>put "</a:t>
            </a:r>
            <a:r>
              <a:rPr lang="en-US" dirty="0" err="1">
                <a:latin typeface="SAS Monospace" pitchFamily="49" charset="0"/>
              </a:rPr>
              <a:t>cd</a:t>
            </a:r>
            <a:r>
              <a:rPr lang="en-US" dirty="0">
                <a:latin typeface="SAS Monospace" pitchFamily="49" charset="0"/>
              </a:rPr>
              <a:t>='DATA_OUT/DM';";</a:t>
            </a:r>
          </a:p>
          <a:p>
            <a:r>
              <a:rPr lang="en-US" dirty="0">
                <a:latin typeface="SAS Monospace" pitchFamily="49" charset="0"/>
              </a:rPr>
              <a:t>put "data </a:t>
            </a:r>
            <a:r>
              <a:rPr lang="en-US" dirty="0" err="1">
                <a:latin typeface="SAS Monospace" pitchFamily="49" charset="0"/>
              </a:rPr>
              <a:t>file"_n</a:t>
            </a:r>
            <a:r>
              <a:rPr lang="en-US" dirty="0">
                <a:latin typeface="SAS Monospace" pitchFamily="49" charset="0"/>
              </a:rPr>
              <a:t>_" ;";</a:t>
            </a:r>
          </a:p>
          <a:p>
            <a:r>
              <a:rPr lang="en-US" dirty="0">
                <a:latin typeface="SAS Monospace" pitchFamily="49" charset="0"/>
              </a:rPr>
              <a:t>put "</a:t>
            </a:r>
            <a:r>
              <a:rPr lang="en-US" dirty="0" err="1">
                <a:latin typeface="SAS Monospace" pitchFamily="49" charset="0"/>
              </a:rPr>
              <a:t>infile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dat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missover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dsd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dlm</a:t>
            </a:r>
            <a:r>
              <a:rPr lang="en-US" dirty="0">
                <a:latin typeface="SAS Monospace" pitchFamily="49" charset="0"/>
              </a:rPr>
              <a:t>='|' </a:t>
            </a:r>
            <a:r>
              <a:rPr lang="en-US" dirty="0" err="1">
                <a:latin typeface="SAS Monospace" pitchFamily="49" charset="0"/>
              </a:rPr>
              <a:t>firstobs</a:t>
            </a:r>
            <a:r>
              <a:rPr lang="en-US" dirty="0">
                <a:latin typeface="SAS Monospace" pitchFamily="49" charset="0"/>
              </a:rPr>
              <a:t>=2;";</a:t>
            </a:r>
          </a:p>
          <a:p>
            <a:r>
              <a:rPr lang="en-US" dirty="0">
                <a:latin typeface="SAS Monospace" pitchFamily="49" charset="0"/>
              </a:rPr>
              <a:t>put "</a:t>
            </a:r>
            <a:r>
              <a:rPr lang="en-US" dirty="0" err="1">
                <a:latin typeface="SAS Monospace" pitchFamily="49" charset="0"/>
              </a:rPr>
              <a:t>informat</a:t>
            </a:r>
            <a:r>
              <a:rPr lang="en-US" dirty="0">
                <a:latin typeface="SAS Monospace" pitchFamily="49" charset="0"/>
              </a:rPr>
              <a:t> </a:t>
            </a:r>
            <a:r>
              <a:rPr lang="en-US" dirty="0" err="1">
                <a:latin typeface="SAS Monospace" pitchFamily="49" charset="0"/>
              </a:rPr>
              <a:t>version_id</a:t>
            </a:r>
            <a:r>
              <a:rPr lang="en-US" dirty="0">
                <a:latin typeface="SAS Monospace" pitchFamily="49" charset="0"/>
              </a:rPr>
              <a:t> $30.;";</a:t>
            </a:r>
          </a:p>
          <a:p>
            <a:r>
              <a:rPr lang="en-US" dirty="0">
                <a:latin typeface="SAS Monospace" pitchFamily="49" charset="0"/>
              </a:rPr>
              <a:t>put "input </a:t>
            </a:r>
            <a:r>
              <a:rPr lang="en-US" dirty="0" err="1">
                <a:latin typeface="SAS Monospace" pitchFamily="49" charset="0"/>
              </a:rPr>
              <a:t>CampaignCode</a:t>
            </a:r>
            <a:r>
              <a:rPr lang="en-US" dirty="0">
                <a:latin typeface="SAS Monospace" pitchFamily="49" charset="0"/>
              </a:rPr>
              <a:t> $ </a:t>
            </a:r>
            <a:r>
              <a:rPr lang="en-US" dirty="0" err="1">
                <a:latin typeface="SAS Monospace" pitchFamily="49" charset="0"/>
              </a:rPr>
              <a:t>RunDate</a:t>
            </a:r>
            <a:r>
              <a:rPr lang="en-US" dirty="0">
                <a:latin typeface="SAS Monospace" pitchFamily="49" charset="0"/>
              </a:rPr>
              <a:t> $ </a:t>
            </a:r>
            <a:r>
              <a:rPr lang="en-US" dirty="0" err="1">
                <a:latin typeface="SAS Monospace" pitchFamily="49" charset="0"/>
              </a:rPr>
              <a:t>CellCode</a:t>
            </a:r>
            <a:r>
              <a:rPr lang="en-US" dirty="0">
                <a:latin typeface="SAS Monospace" pitchFamily="49" charset="0"/>
              </a:rPr>
              <a:t> $ </a:t>
            </a:r>
            <a:r>
              <a:rPr lang="en-US" dirty="0" err="1">
                <a:latin typeface="SAS Monospace" pitchFamily="49" charset="0"/>
              </a:rPr>
              <a:t>version_id</a:t>
            </a:r>
            <a:r>
              <a:rPr lang="en-US" dirty="0">
                <a:latin typeface="SAS Monospace" pitchFamily="49" charset="0"/>
              </a:rPr>
              <a:t> $ </a:t>
            </a:r>
            <a:r>
              <a:rPr lang="en-US" dirty="0" err="1">
                <a:latin typeface="SAS Monospace" pitchFamily="49" charset="0"/>
              </a:rPr>
              <a:t>listdetails</a:t>
            </a:r>
            <a:r>
              <a:rPr lang="en-US" dirty="0">
                <a:latin typeface="SAS Monospace" pitchFamily="49" charset="0"/>
              </a:rPr>
              <a:t> $</a:t>
            </a:r>
          </a:p>
          <a:p>
            <a:r>
              <a:rPr lang="en-US" dirty="0">
                <a:latin typeface="SAS Monospace" pitchFamily="49" charset="0"/>
              </a:rPr>
              <a:t>    SALUTATION_FULLNAME $ BILLING_ADDRESS_1 $ BILLING_ADDRESS_2 $</a:t>
            </a:r>
          </a:p>
          <a:p>
            <a:r>
              <a:rPr lang="en-US" dirty="0">
                <a:latin typeface="SAS Monospace" pitchFamily="49" charset="0"/>
              </a:rPr>
              <a:t>    BILLING_CITY $ BILLING_STATE $ BILLING_ZIP $ BILLING_ZIP4 $</a:t>
            </a:r>
          </a:p>
          <a:p>
            <a:r>
              <a:rPr lang="en-US" dirty="0">
                <a:latin typeface="SAS Monospace" pitchFamily="49" charset="0"/>
              </a:rPr>
              <a:t>    BILLING_DPBC $ BILLING_LOT $ BILLING_CRRT $ CORP_SYSPRIN $</a:t>
            </a:r>
          </a:p>
          <a:p>
            <a:r>
              <a:rPr lang="en-US" dirty="0">
                <a:latin typeface="SAS Monospace" pitchFamily="49" charset="0"/>
              </a:rPr>
              <a:t>    BILLING_HOUSE_KEY $ BILLING_ACCT_KEY $ CSG_SPA $ CSG_SPA2 $</a:t>
            </a:r>
          </a:p>
          <a:p>
            <a:r>
              <a:rPr lang="en-US" dirty="0">
                <a:latin typeface="SAS Monospace" pitchFamily="49" charset="0"/>
              </a:rPr>
              <a:t>    DIVISION_NAME $ REGION_NAME $ AUDIENCE_ID $ CMCST_MICRO_SEG $</a:t>
            </a:r>
          </a:p>
          <a:p>
            <a:r>
              <a:rPr lang="en-US" dirty="0">
                <a:latin typeface="SAS Monospace" pitchFamily="49" charset="0"/>
              </a:rPr>
              <a:t>    CMCST_SUPER_SEG $ CSG_NODE $;";</a:t>
            </a:r>
          </a:p>
          <a:p>
            <a:r>
              <a:rPr lang="en-US" dirty="0">
                <a:latin typeface="SAS Monospace" pitchFamily="49" charset="0"/>
              </a:rPr>
              <a:t>put "run;";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Write proc summary code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SAS Monospace" pitchFamily="49" charset="0"/>
              </a:rPr>
              <a:t>put "proc summary data = </a:t>
            </a:r>
            <a:r>
              <a:rPr lang="en-US" sz="2000" dirty="0" err="1">
                <a:latin typeface="SAS Monospace" pitchFamily="49" charset="0"/>
              </a:rPr>
              <a:t>file"_n</a:t>
            </a:r>
            <a:r>
              <a:rPr lang="en-US" sz="2000" dirty="0">
                <a:latin typeface="SAS Monospace" pitchFamily="49" charset="0"/>
              </a:rPr>
              <a:t>_" </a:t>
            </a:r>
            <a:r>
              <a:rPr lang="en-US" sz="2000" dirty="0" err="1">
                <a:latin typeface="SAS Monospace" pitchFamily="49" charset="0"/>
              </a:rPr>
              <a:t>nway</a:t>
            </a:r>
            <a:r>
              <a:rPr lang="en-US" sz="2000" dirty="0">
                <a:latin typeface="SAS Monospace" pitchFamily="49" charset="0"/>
              </a:rPr>
              <a:t> ;";</a:t>
            </a:r>
          </a:p>
          <a:p>
            <a:r>
              <a:rPr lang="en-US" sz="2000" dirty="0">
                <a:latin typeface="SAS Monospace" pitchFamily="49" charset="0"/>
              </a:rPr>
              <a:t>put "class </a:t>
            </a:r>
            <a:r>
              <a:rPr lang="en-US" sz="2000" dirty="0" err="1">
                <a:latin typeface="SAS Monospace" pitchFamily="49" charset="0"/>
              </a:rPr>
              <a:t>corp_sysprin</a:t>
            </a:r>
            <a:r>
              <a:rPr lang="en-US" sz="2000" dirty="0">
                <a:latin typeface="SAS Monospace" pitchFamily="49" charset="0"/>
              </a:rPr>
              <a:t> </a:t>
            </a:r>
            <a:r>
              <a:rPr lang="en-US" sz="2000" dirty="0" err="1">
                <a:latin typeface="SAS Monospace" pitchFamily="49" charset="0"/>
              </a:rPr>
              <a:t>version_id</a:t>
            </a:r>
            <a:r>
              <a:rPr lang="en-US" sz="2000" dirty="0">
                <a:latin typeface="SAS Monospace" pitchFamily="49" charset="0"/>
              </a:rPr>
              <a:t>;";</a:t>
            </a:r>
          </a:p>
          <a:p>
            <a:r>
              <a:rPr lang="en-US" sz="2000" dirty="0">
                <a:latin typeface="SAS Monospace" pitchFamily="49" charset="0"/>
              </a:rPr>
              <a:t>put "output out = </a:t>
            </a:r>
            <a:r>
              <a:rPr lang="en-US" sz="2000" dirty="0" err="1">
                <a:latin typeface="SAS Monospace" pitchFamily="49" charset="0"/>
              </a:rPr>
              <a:t>sum_file"_n</a:t>
            </a:r>
            <a:r>
              <a:rPr lang="en-US" sz="2000" dirty="0">
                <a:latin typeface="SAS Monospace" pitchFamily="49" charset="0"/>
              </a:rPr>
              <a:t>_";";</a:t>
            </a:r>
          </a:p>
          <a:p>
            <a:r>
              <a:rPr lang="en-US" sz="2000" dirty="0">
                <a:latin typeface="SAS Monospace" pitchFamily="49" charset="0"/>
              </a:rPr>
              <a:t>put "run</a:t>
            </a:r>
            <a:r>
              <a:rPr lang="en-US" sz="2000" dirty="0" smtClean="0">
                <a:latin typeface="SAS Monospace" pitchFamily="49" charset="0"/>
              </a:rPr>
              <a:t>;";</a:t>
            </a:r>
            <a:endParaRPr lang="en-US" sz="2000" dirty="0">
              <a:latin typeface="SAS Monospac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806</Words>
  <Application>Microsoft Office PowerPoint</Application>
  <PresentationFormat>On-screen Show (4:3)</PresentationFormat>
  <Paragraphs>119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Using a SAS Data Set to Write SAS Code</vt:lpstr>
      <vt:lpstr> </vt:lpstr>
      <vt:lpstr>Slide 3</vt:lpstr>
      <vt:lpstr>Use FILENAME statement with ftp and ls options to download contents into a SAS Data Set </vt:lpstr>
      <vt:lpstr>Use data step with infile and input to create SAS data set(s)</vt:lpstr>
      <vt:lpstr>Slide 6</vt:lpstr>
      <vt:lpstr>Slide 7</vt:lpstr>
      <vt:lpstr>Write SAS program to write SAS Code</vt:lpstr>
      <vt:lpstr>Write proc summary code</vt:lpstr>
      <vt:lpstr>Concatenate Summarized Files</vt:lpstr>
      <vt:lpstr>Same process for Subscriber Files</vt:lpstr>
      <vt:lpstr>Include code to run newly generated code</vt:lpstr>
      <vt:lpstr>Slide 13</vt:lpstr>
      <vt:lpstr>Slide 14</vt:lpstr>
      <vt:lpstr>Slide 15</vt:lpstr>
      <vt:lpstr>Slide 16</vt:lpstr>
      <vt:lpstr>Slide 17</vt:lpstr>
      <vt:lpstr>Conclusion</vt:lpstr>
    </vt:vector>
  </TitlesOfParts>
  <Company>Comcast Cable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SAS Data Set to Write SAS Code</dc:title>
  <dc:creator>bromer0861c</dc:creator>
  <cp:lastModifiedBy>BRomer0861c</cp:lastModifiedBy>
  <cp:revision>16</cp:revision>
  <dcterms:created xsi:type="dcterms:W3CDTF">2011-04-10T19:17:34Z</dcterms:created>
  <dcterms:modified xsi:type="dcterms:W3CDTF">2011-04-13T18:38:00Z</dcterms:modified>
</cp:coreProperties>
</file>